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7"/>
  </p:notesMasterIdLst>
  <p:sldIdLst>
    <p:sldId id="270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718" autoAdjust="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786" tIns="41893" rIns="83786" bIns="41893" numCol="1" anchor="t" anchorCtr="0" compatLnSpc="1">
            <a:prstTxWarp prst="textNoShape">
              <a:avLst/>
            </a:prstTxWarp>
          </a:bodyPr>
          <a:lstStyle>
            <a:lvl1pPr defTabSz="838200">
              <a:defRPr sz="1100">
                <a:latin typeface="Calibri" pitchFamily="34" charset="0"/>
              </a:defRPr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786" tIns="41893" rIns="83786" bIns="41893" numCol="1" anchor="t" anchorCtr="0" compatLnSpc="1">
            <a:prstTxWarp prst="textNoShape">
              <a:avLst/>
            </a:prstTxWarp>
          </a:bodyPr>
          <a:lstStyle>
            <a:lvl1pPr algn="r" defTabSz="838200">
              <a:defRPr sz="1100">
                <a:latin typeface="Calibri" pitchFamily="34" charset="0"/>
              </a:defRPr>
            </a:lvl1pPr>
          </a:lstStyle>
          <a:p>
            <a:fld id="{9F1867CF-1FB5-4866-9A41-2C1D2C5AA923}" type="datetimeFigureOut">
              <a:rPr lang="hu-HU"/>
              <a:pPr/>
              <a:t>2021. 12. 17.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786" tIns="41893" rIns="83786" bIns="41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786" tIns="41893" rIns="83786" bIns="41893" numCol="1" anchor="b" anchorCtr="0" compatLnSpc="1">
            <a:prstTxWarp prst="textNoShape">
              <a:avLst/>
            </a:prstTxWarp>
          </a:bodyPr>
          <a:lstStyle>
            <a:lvl1pPr defTabSz="838200">
              <a:defRPr sz="1100">
                <a:latin typeface="Calibri" pitchFamily="34" charset="0"/>
              </a:defRPr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786" tIns="41893" rIns="83786" bIns="41893" numCol="1" anchor="b" anchorCtr="0" compatLnSpc="1">
            <a:prstTxWarp prst="textNoShape">
              <a:avLst/>
            </a:prstTxWarp>
          </a:bodyPr>
          <a:lstStyle>
            <a:lvl1pPr algn="r" defTabSz="838200">
              <a:defRPr sz="1100">
                <a:latin typeface="Calibri" pitchFamily="34" charset="0"/>
              </a:defRPr>
            </a:lvl1pPr>
          </a:lstStyle>
          <a:p>
            <a:fld id="{AD60FF96-3C40-4091-A7FD-2D3084310060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7155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29699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F6F3C-258C-4274-BE72-303BB74C752E}" type="slidenum">
              <a:rPr lang="hu-HU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633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2014. 12. 10.</a:t>
            </a:r>
            <a:endParaRPr lang="hu-HU" sz="11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7FA17-A889-47BF-970B-1C5B3463D0D8}" type="slidenum">
              <a:rPr lang="hu-HU" smtClean="0"/>
              <a:pPr>
                <a:defRPr/>
              </a:pPr>
              <a:t>‹#›</a:t>
            </a:fld>
            <a:endParaRPr lang="hu-HU" sz="12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724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2014. 12. 10.</a:t>
            </a:r>
            <a:endParaRPr lang="hu-HU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D56E-4C05-4DB4-8E6B-3E53B83D1460}" type="slidenum">
              <a:rPr lang="hu-HU" smtClean="0"/>
              <a:pPr>
                <a:defRPr/>
              </a:pPr>
              <a:t>‹#›</a:t>
            </a:fld>
            <a:endParaRPr lang="hu-H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8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2014. 12. 10.</a:t>
            </a:r>
            <a:endParaRPr lang="hu-HU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D56E-4C05-4DB4-8E6B-3E53B83D1460}" type="slidenum">
              <a:rPr lang="hu-HU" smtClean="0"/>
              <a:pPr>
                <a:defRPr/>
              </a:pPr>
              <a:t>‹#›</a:t>
            </a:fld>
            <a:endParaRPr lang="hu-H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4717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2014. 12. 10.</a:t>
            </a:r>
            <a:endParaRPr lang="hu-HU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D56E-4C05-4DB4-8E6B-3E53B83D1460}" type="slidenum">
              <a:rPr lang="hu-HU" smtClean="0"/>
              <a:pPr>
                <a:defRPr/>
              </a:pPr>
              <a:t>‹#›</a:t>
            </a:fld>
            <a:endParaRPr lang="hu-HU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4700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2014. 12. 10.</a:t>
            </a:r>
            <a:endParaRPr lang="hu-HU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D56E-4C05-4DB4-8E6B-3E53B83D1460}" type="slidenum">
              <a:rPr lang="hu-HU" smtClean="0"/>
              <a:pPr>
                <a:defRPr/>
              </a:pPr>
              <a:t>‹#›</a:t>
            </a:fld>
            <a:endParaRPr lang="hu-H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3203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2014. 12. 10.</a:t>
            </a:r>
            <a:endParaRPr lang="hu-HU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D56E-4C05-4DB4-8E6B-3E53B83D1460}" type="slidenum">
              <a:rPr lang="hu-HU" smtClean="0"/>
              <a:pPr>
                <a:defRPr/>
              </a:pPr>
              <a:t>‹#›</a:t>
            </a:fld>
            <a:endParaRPr lang="hu-H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0957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2014. 12. 10.</a:t>
            </a:r>
            <a:endParaRPr lang="hu-HU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D56E-4C05-4DB4-8E6B-3E53B83D1460}" type="slidenum">
              <a:rPr lang="hu-HU" smtClean="0"/>
              <a:pPr>
                <a:defRPr/>
              </a:pPr>
              <a:t>‹#›</a:t>
            </a:fld>
            <a:endParaRPr lang="hu-H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9231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2014. 12. 10.</a:t>
            </a:r>
            <a:endParaRPr lang="hu-HU" sz="11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FC095-5D0E-409D-A215-7FD27CC4A02E}" type="slidenum">
              <a:rPr lang="hu-HU" smtClean="0"/>
              <a:pPr>
                <a:defRPr/>
              </a:pPr>
              <a:t>‹#›</a:t>
            </a:fld>
            <a:endParaRPr lang="hu-HU" sz="12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2616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2014. 12. 10.</a:t>
            </a:r>
            <a:endParaRPr lang="hu-HU" sz="11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A3102-942B-443A-8B6C-8AAA93F3D4B2}" type="slidenum">
              <a:rPr lang="hu-HU" smtClean="0"/>
              <a:pPr>
                <a:defRPr/>
              </a:pPr>
              <a:t>‹#›</a:t>
            </a:fld>
            <a:endParaRPr lang="hu-HU" sz="12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4107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882800"/>
            <a:ext cx="8229240" cy="457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760651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2014. 12. 10.</a:t>
            </a:r>
            <a:endParaRPr lang="hu-HU" sz="11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DB8EA-E16A-4B08-8CC6-BE598A92910E}" type="slidenum">
              <a:rPr lang="hu-HU" smtClean="0"/>
              <a:pPr>
                <a:defRPr/>
              </a:pPr>
              <a:t>‹#›</a:t>
            </a:fld>
            <a:endParaRPr lang="hu-HU" sz="12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784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2014. 12. 10.</a:t>
            </a:r>
            <a:endParaRPr lang="hu-HU" sz="11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85D54-7698-4BC7-AE11-16120488C04B}" type="slidenum">
              <a:rPr lang="hu-HU" smtClean="0"/>
              <a:pPr>
                <a:defRPr/>
              </a:pPr>
              <a:t>‹#›</a:t>
            </a:fld>
            <a:endParaRPr lang="hu-HU" sz="12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195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2014. 12. 10.</a:t>
            </a:r>
            <a:endParaRPr lang="hu-HU" sz="11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0C89C-372B-4D48-A840-C8E60A39BE98}" type="slidenum">
              <a:rPr lang="hu-HU" smtClean="0"/>
              <a:pPr>
                <a:defRPr/>
              </a:pPr>
              <a:t>‹#›</a:t>
            </a:fld>
            <a:endParaRPr lang="hu-HU" sz="12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815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2014. 12. 10.</a:t>
            </a:r>
            <a:endParaRPr lang="hu-HU" sz="11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581C0-1D4D-4BE6-B09F-F1733C14F913}" type="slidenum">
              <a:rPr lang="hu-HU" smtClean="0"/>
              <a:pPr>
                <a:defRPr/>
              </a:pPr>
              <a:t>‹#›</a:t>
            </a:fld>
            <a:endParaRPr lang="hu-HU" sz="12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716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2014. 12. 10.</a:t>
            </a:r>
            <a:endParaRPr lang="hu-HU" sz="11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9C98B-09E5-46DD-839E-F8FB00D14D38}" type="slidenum">
              <a:rPr lang="hu-HU" smtClean="0"/>
              <a:pPr>
                <a:defRPr/>
              </a:pPr>
              <a:t>‹#›</a:t>
            </a:fld>
            <a:endParaRPr lang="hu-HU" sz="12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571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2014. 12. 10.</a:t>
            </a:r>
            <a:endParaRPr lang="hu-HU" sz="11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B7C8D-3870-4C25-A767-FF88648FC888}" type="slidenum">
              <a:rPr lang="hu-HU" smtClean="0"/>
              <a:pPr>
                <a:defRPr/>
              </a:pPr>
              <a:t>‹#›</a:t>
            </a:fld>
            <a:endParaRPr lang="hu-HU" sz="12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356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2014. 12. 10.</a:t>
            </a:r>
            <a:endParaRPr lang="hu-HU" sz="11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F02FC-7655-4DB9-B6FC-F535EDBAA6E6}" type="slidenum">
              <a:rPr lang="hu-HU" smtClean="0"/>
              <a:pPr>
                <a:defRPr/>
              </a:pPr>
              <a:t>‹#›</a:t>
            </a:fld>
            <a:endParaRPr lang="hu-HU" sz="12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604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2014. 12. 10.</a:t>
            </a:r>
            <a:endParaRPr lang="hu-HU" sz="11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62447-3B57-440C-8D1D-C7AC76D45DAE}" type="slidenum">
              <a:rPr lang="hu-HU" smtClean="0"/>
              <a:pPr>
                <a:defRPr/>
              </a:pPr>
              <a:t>‹#›</a:t>
            </a:fld>
            <a:endParaRPr lang="hu-HU" sz="12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023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/>
              <a:t>2014. 12. 10.</a:t>
            </a:r>
            <a:endParaRPr lang="hu-HU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82D56E-4C05-4DB4-8E6B-3E53B83D1460}" type="slidenum">
              <a:rPr lang="hu-HU" smtClean="0"/>
              <a:pPr>
                <a:defRPr/>
              </a:pPr>
              <a:t>‹#›</a:t>
            </a:fld>
            <a:endParaRPr lang="hu-H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1077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2" r:id="rId16"/>
    <p:sldLayoutId id="2147484073" r:id="rId17"/>
    <p:sldLayoutId id="214748407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8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wmf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/>
          </p:nvPr>
        </p:nvSpPr>
        <p:spPr>
          <a:xfrm>
            <a:off x="0" y="0"/>
            <a:ext cx="9144000" cy="5092168"/>
          </a:xfrm>
        </p:spPr>
        <p:txBody>
          <a:bodyPr/>
          <a:lstStyle/>
          <a:p>
            <a:pPr marL="68263" indent="0" algn="ctr">
              <a:buNone/>
            </a:pPr>
            <a:r>
              <a:rPr lang="hu-HU" sz="3600" dirty="0">
                <a:latin typeface="Calibri" panose="020F0502020204030204" pitchFamily="34" charset="0"/>
              </a:rPr>
              <a:t>Téli veszélyek - Biztonságos téli ünnepek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455"/>
            <a:ext cx="9144000" cy="128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Milyen lesz 2015-ben a karácsonyi dekoráció divat? | Pótkáv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2"/>
            <a:ext cx="446449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90105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57200" y="266700"/>
            <a:ext cx="8229600" cy="1001713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6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+mn-cs"/>
              </a:rPr>
              <a:t>  </a:t>
            </a:r>
            <a:r>
              <a:rPr lang="hu-HU" sz="6600" dirty="0">
                <a:solidFill>
                  <a:srgbClr val="C00000"/>
                </a:solidFill>
                <a:latin typeface="Calibri"/>
                <a:cs typeface="+mn-cs"/>
              </a:rPr>
              <a:t>Elektromos tűz</a:t>
            </a:r>
            <a:endParaRPr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23554" name="TextShape 2"/>
          <p:cNvSpPr txBox="1">
            <a:spLocks noChangeArrowheads="1"/>
          </p:cNvSpPr>
          <p:nvPr/>
        </p:nvSpPr>
        <p:spPr bwMode="auto">
          <a:xfrm>
            <a:off x="395288" y="1268413"/>
            <a:ext cx="8229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2200">
                <a:solidFill>
                  <a:srgbClr val="FFFF00"/>
                </a:solidFill>
                <a:latin typeface="Calibri" pitchFamily="34" charset="0"/>
              </a:rPr>
              <a:t>A villamos berendezéseket használat után lehetőleg válasszuk le a hálózatról. </a:t>
            </a:r>
            <a:endParaRPr lang="hu-HU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2200">
                <a:solidFill>
                  <a:srgbClr val="FFFF00"/>
                </a:solidFill>
                <a:latin typeface="Calibri" pitchFamily="34" charset="0"/>
              </a:rPr>
              <a:t> Ha hosszabb időre elutazunk, ne hagyjunk elektromos berendezést bedugva (TV, hűtő, számítógép, stb.), mivel ezek még kikapcsolt, készenléti állapotban is fogyasztóként üzemelnek. Esetleges meghibásodásuk tüzet okozhat, ami a felügyelet hiánya miatt komoly károkhoz vezethet.</a:t>
            </a:r>
            <a:endParaRPr lang="hu-HU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2200">
                <a:solidFill>
                  <a:srgbClr val="FFFF00"/>
                </a:solidFill>
                <a:latin typeface="Calibri" pitchFamily="34" charset="0"/>
              </a:rPr>
              <a:t>Az épületek villamos hálózata a fogyasztói szokások figyelembe vételével került tervezésre. Az eltelt időszak alatt a háztartások áramigénye jelentősen megnövekedett, ami a belső hálózat túlterheléséhez, illetve fokozott elöregedéséhez vezet. Fokozott tűzkockázatot jelent.</a:t>
            </a:r>
            <a:endParaRPr lang="hu-HU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1900">
                <a:latin typeface="Calibri" pitchFamily="34" charset="0"/>
              </a:rPr>
              <a:t>Jogszabályi előírás, hogy a villamos hálózatot felül kell vizsgáltatni, mely alól a lakások sem kivételek. Lakóépületek esetében ez a felülvizsgálati ciklusidő 9 év. </a:t>
            </a:r>
            <a:endParaRPr lang="hu-HU"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1900">
                <a:latin typeface="Calibri" pitchFamily="34" charset="0"/>
              </a:rPr>
              <a:t>A méréssel történő vizsgálat fényt derít a nem látható, érzékelhető hibákra is, melyek így kijavíthatóvá válnak.</a:t>
            </a:r>
            <a:endParaRPr lang="hu-HU">
              <a:latin typeface="Corbel" pitchFamily="34" charset="0"/>
            </a:endParaRPr>
          </a:p>
          <a:p>
            <a:endParaRPr lang="hu-HU">
              <a:latin typeface="Corbel" pitchFamily="34" charset="0"/>
            </a:endParaRPr>
          </a:p>
        </p:txBody>
      </p:sp>
      <p:pic>
        <p:nvPicPr>
          <p:cNvPr id="23555" name="Picture 2" descr="C:\Users\Dolányi Péter\AppData\Local\Microsoft\Windows\Temporary Internet Files\Content.IE5\CUIDQ4UJ\MM900315756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33375"/>
            <a:ext cx="26654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Tartalom hely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36613"/>
            <a:ext cx="27352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Kép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652963"/>
            <a:ext cx="19431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Kép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652963"/>
            <a:ext cx="2286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Kép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1123950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Kép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975" y="3284538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Shape 1"/>
          <p:cNvSpPr txBox="1">
            <a:spLocks noChangeArrowheads="1"/>
          </p:cNvSpPr>
          <p:nvPr/>
        </p:nvSpPr>
        <p:spPr bwMode="auto">
          <a:xfrm>
            <a:off x="457200" y="220663"/>
            <a:ext cx="82296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endParaRPr lang="hu-HU">
              <a:latin typeface="Corbel" pitchFamily="34" charset="0"/>
            </a:endParaRPr>
          </a:p>
        </p:txBody>
      </p:sp>
      <p:pic>
        <p:nvPicPr>
          <p:cNvPr id="24583" name="Picture 2" descr="C:\Users\Dolányi Péter\AppData\Local\Microsoft\Windows\Temporary Internet Files\Content.IE5\48DUSBTK\MM900395778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549275"/>
            <a:ext cx="23764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Shape 1"/>
          <p:cNvSpPr txBox="1">
            <a:spLocks noChangeArrowheads="1"/>
          </p:cNvSpPr>
          <p:nvPr/>
        </p:nvSpPr>
        <p:spPr bwMode="auto">
          <a:xfrm>
            <a:off x="457200" y="266700"/>
            <a:ext cx="82296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hu-HU" sz="6600">
                <a:solidFill>
                  <a:srgbClr val="0D0D0D"/>
                </a:solidFill>
                <a:latin typeface="Calibri" pitchFamily="34" charset="0"/>
              </a:rPr>
              <a:t>        </a:t>
            </a:r>
            <a:r>
              <a:rPr lang="hu-HU" sz="6600">
                <a:solidFill>
                  <a:srgbClr val="FF0000"/>
                </a:solidFill>
                <a:latin typeface="Calibri" pitchFamily="34" charset="0"/>
              </a:rPr>
              <a:t> Dohányzás</a:t>
            </a:r>
            <a:endParaRPr lang="hu-HU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25602" name="TextShape 2"/>
          <p:cNvSpPr txBox="1">
            <a:spLocks noChangeArrowheads="1"/>
          </p:cNvSpPr>
          <p:nvPr/>
        </p:nvSpPr>
        <p:spPr bwMode="auto">
          <a:xfrm>
            <a:off x="457200" y="1412875"/>
            <a:ext cx="82296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3000">
                <a:solidFill>
                  <a:srgbClr val="FFFF00"/>
                </a:solidFill>
                <a:latin typeface="Calibri" pitchFamily="34" charset="0"/>
              </a:rPr>
              <a:t>A dohányzás egyre kisebb százalékban, de még mindig dobogós helyezettként szerepel a tűzkárstatisztikákban. Kellő odafigyeléssel ezek az esetek megelőzhetők. (például, ágyban történő dohányzás mellőzése).</a:t>
            </a:r>
            <a:endParaRPr lang="hu-HU">
              <a:solidFill>
                <a:srgbClr val="FFFF00"/>
              </a:solidFill>
              <a:latin typeface="Corbel" pitchFamily="34" charset="0"/>
            </a:endParaRPr>
          </a:p>
          <a:p>
            <a:endParaRPr lang="hu-HU">
              <a:latin typeface="Corbel" pitchFamily="34" charset="0"/>
            </a:endParaRPr>
          </a:p>
        </p:txBody>
      </p:sp>
      <p:pic>
        <p:nvPicPr>
          <p:cNvPr id="25603" name="Kép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860800"/>
            <a:ext cx="50800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Dolányi Péter\AppData\Local\Microsoft\Windows\Temporary Internet Files\Content.IE5\DVNEP47N\MM900234713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860800"/>
            <a:ext cx="17287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Users\Dolányi Péter\AppData\Local\Microsoft\Windows\Temporary Internet Files\Content.IE5\C07D82GG\MM900236357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4868863"/>
            <a:ext cx="44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C:\Users\Dolányi Péter\AppData\Local\Microsoft\Windows\Temporary Internet Files\Content.IE5\CUIDQ4UJ\MC900056539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4557713"/>
            <a:ext cx="1614487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Shape 1"/>
          <p:cNvSpPr txBox="1">
            <a:spLocks noChangeArrowheads="1"/>
          </p:cNvSpPr>
          <p:nvPr/>
        </p:nvSpPr>
        <p:spPr bwMode="auto">
          <a:xfrm>
            <a:off x="457200" y="266700"/>
            <a:ext cx="82296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hu-HU" sz="4200" b="1">
                <a:solidFill>
                  <a:srgbClr val="FF0000"/>
                </a:solidFill>
                <a:latin typeface="Calibri" pitchFamily="34" charset="0"/>
              </a:rPr>
              <a:t>       Mit tegyünk tűz esetén?</a:t>
            </a:r>
            <a:r>
              <a:rPr lang="hu-HU" sz="4200">
                <a:solidFill>
                  <a:srgbClr val="FF0000"/>
                </a:solidFill>
                <a:latin typeface="Calibri" pitchFamily="34" charset="0"/>
              </a:rPr>
              <a:t>
</a:t>
            </a:r>
            <a:endParaRPr lang="hu-HU">
              <a:latin typeface="Corbel" pitchFamily="34" charset="0"/>
            </a:endParaRPr>
          </a:p>
        </p:txBody>
      </p:sp>
      <p:sp>
        <p:nvSpPr>
          <p:cNvPr id="26626" name="TextShape 2"/>
          <p:cNvSpPr txBox="1">
            <a:spLocks noChangeArrowheads="1"/>
          </p:cNvSpPr>
          <p:nvPr/>
        </p:nvSpPr>
        <p:spPr bwMode="auto">
          <a:xfrm>
            <a:off x="457200" y="1196975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25000"/>
              <a:buFont typeface="Wingdings 2" pitchFamily="18" charset="2"/>
              <a:buChar char=""/>
            </a:pPr>
            <a:r>
              <a:rPr lang="hu-HU" u="sng" dirty="0">
                <a:solidFill>
                  <a:srgbClr val="FFFF00"/>
                </a:solidFill>
                <a:latin typeface="Calibri" pitchFamily="34" charset="0"/>
              </a:rPr>
              <a:t>A panelházak jellegéből adódóan tűz esetén az alábbiak szerint járjunk el</a:t>
            </a:r>
            <a:r>
              <a:rPr lang="hu-HU" dirty="0">
                <a:solidFill>
                  <a:srgbClr val="FFFF00"/>
                </a:solidFill>
                <a:latin typeface="Calibri" pitchFamily="34" charset="0"/>
              </a:rPr>
              <a:t>: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dirty="0">
                <a:solidFill>
                  <a:srgbClr val="FFFF00"/>
                </a:solidFill>
                <a:latin typeface="Calibri" pitchFamily="34" charset="0"/>
              </a:rPr>
              <a:t>Ha tüzet, füstöt észlelünk, azonnal értesítsük a tűzoltóságot a 112-es telefonszámon. </a:t>
            </a:r>
            <a:r>
              <a:rPr lang="hu-HU" u="sng" dirty="0">
                <a:solidFill>
                  <a:srgbClr val="FFFF00"/>
                </a:solidFill>
                <a:latin typeface="Calibri" pitchFamily="34" charset="0"/>
              </a:rPr>
              <a:t>Az eloltott tüzet is be kell jelenteni!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dirty="0">
                <a:solidFill>
                  <a:srgbClr val="FFFF00"/>
                </a:solidFill>
                <a:latin typeface="Calibri" pitchFamily="34" charset="0"/>
              </a:rPr>
              <a:t>A lakásunkban keletkező tüzet próbáljuk meg eloltani.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dirty="0">
                <a:solidFill>
                  <a:srgbClr val="FFFF00"/>
                </a:solidFill>
                <a:latin typeface="Calibri" pitchFamily="34" charset="0"/>
              </a:rPr>
              <a:t>Elektromos berendezés vízzel történő oltását megkezdeni csak a hálózatról történő leválasztás után szabad.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dirty="0">
                <a:solidFill>
                  <a:srgbClr val="FFFF00"/>
                </a:solidFill>
                <a:latin typeface="Calibri" pitchFamily="34" charset="0"/>
              </a:rPr>
              <a:t>Amennyiben nem sikerül a tüzet eloltani azonnal hagyjuk el a lakást. A bejárati ajtót csukjuk be magunk után. (kulccsal bezárni nem szabad)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dirty="0">
                <a:solidFill>
                  <a:srgbClr val="FFFF00"/>
                </a:solidFill>
                <a:latin typeface="Calibri" pitchFamily="34" charset="0"/>
              </a:rPr>
              <a:t>Kiabálással riasszuk a többi lakót.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dirty="0">
                <a:solidFill>
                  <a:srgbClr val="FFFF00"/>
                </a:solidFill>
                <a:latin typeface="Calibri" pitchFamily="34" charset="0"/>
              </a:rPr>
              <a:t>Hagyjuk el a házat.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dirty="0">
                <a:solidFill>
                  <a:srgbClr val="FFFF00"/>
                </a:solidFill>
                <a:latin typeface="Calibri" pitchFamily="34" charset="0"/>
              </a:rPr>
              <a:t>Ha a lépcsőház sűrű füsttel telített ne próbáljunk meg azon keresztül menekülni. Csukjuk be a bejárati ajtót. Tájékozódás (látás) hiányában két emelet magasból sem sikerülhet a menekülés.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dirty="0">
                <a:solidFill>
                  <a:srgbClr val="FFFF00"/>
                </a:solidFill>
                <a:latin typeface="Calibri" pitchFamily="34" charset="0"/>
              </a:rPr>
              <a:t>A meneküléshez semmilyen esetben se használjunk normál kivitelű személyfelvonót. (biztonsági lift tűz esetén is használható)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dirty="0">
                <a:solidFill>
                  <a:srgbClr val="FFFF00"/>
                </a:solidFill>
                <a:latin typeface="Calibri" pitchFamily="34" charset="0"/>
              </a:rPr>
              <a:t>Gondoskodjunk a lépcsőházi szellőzés indításáról, hogy a többi lakó biztonságos menekülésének érdekében.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dirty="0">
                <a:solidFill>
                  <a:srgbClr val="FFFF00"/>
                </a:solidFill>
                <a:latin typeface="Calibri" pitchFamily="34" charset="0"/>
              </a:rPr>
              <a:t>Várjuk a tűzoltókat, hogy a gyors beavatkozást megfelelő információval segítsük.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just"/>
            <a:endParaRPr lang="hu-HU" dirty="0">
              <a:latin typeface="Corbel" pitchFamily="34" charset="0"/>
            </a:endParaRPr>
          </a:p>
        </p:txBody>
      </p:sp>
      <p:pic>
        <p:nvPicPr>
          <p:cNvPr id="26627" name="Picture 2" descr="C:\Users\Dolányi Péter\AppData\Local\Microsoft\Windows\Temporary Internet Files\Content.IE5\CUIDQ4UJ\MM900315809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40481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Shape 1"/>
          <p:cNvSpPr txBox="1">
            <a:spLocks noChangeArrowheads="1"/>
          </p:cNvSpPr>
          <p:nvPr/>
        </p:nvSpPr>
        <p:spPr bwMode="auto">
          <a:xfrm>
            <a:off x="457200" y="266700"/>
            <a:ext cx="82296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endParaRPr lang="hu-HU">
              <a:latin typeface="Corbel" pitchFamily="34" charset="0"/>
            </a:endParaRPr>
          </a:p>
        </p:txBody>
      </p:sp>
      <p:sp>
        <p:nvSpPr>
          <p:cNvPr id="27650" name="TextShape 2"/>
          <p:cNvSpPr txBox="1">
            <a:spLocks noChangeArrowheads="1"/>
          </p:cNvSpPr>
          <p:nvPr/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buSzPct val="25000"/>
              <a:buFont typeface="Wingdings 2" pitchFamily="18" charset="2"/>
              <a:buChar char=""/>
            </a:pPr>
            <a:r>
              <a:rPr lang="hu-HU" sz="3000">
                <a:solidFill>
                  <a:srgbClr val="FFFF00"/>
                </a:solidFill>
                <a:latin typeface="Calibri" pitchFamily="34" charset="0"/>
              </a:rPr>
              <a:t>A panelépületek tűzvédelmi megfelelőségét alapvetően nem az épület maga határozza meg, hanem az ott lakók magatartása, a lakóközösséghez fűződő felelősségteljes viszonya.
</a:t>
            </a:r>
            <a:endParaRPr lang="hu-HU">
              <a:solidFill>
                <a:srgbClr val="FFFF00"/>
              </a:solidFill>
              <a:latin typeface="Corbel" pitchFamily="34" charset="0"/>
            </a:endParaRPr>
          </a:p>
        </p:txBody>
      </p:sp>
      <p:pic>
        <p:nvPicPr>
          <p:cNvPr id="27651" name="Picture 2" descr="C:\Users\Dolányi Péter\AppData\Local\Microsoft\Windows\Temporary Internet Files\Content.IE5\CUIDQ4UJ\MM910001068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437063"/>
            <a:ext cx="1857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C:\Users\Dolányi Péter\AppData\Local\Microsoft\Windows\Temporary Internet Files\Content.IE5\CUIDQ4UJ\MM90023635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25538"/>
            <a:ext cx="44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C:\Users\Dolányi Péter\AppData\Local\Microsoft\Windows\Temporary Internet Files\Content.IE5\CUIDQ4UJ\MM90023635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3213100"/>
            <a:ext cx="44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 descr="C:\Users\Dolányi Péter\AppData\Local\Microsoft\Windows\Temporary Internet Files\Content.IE5\CUIDQ4UJ\MM90023635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5300663"/>
            <a:ext cx="44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6" descr="C:\Users\Dolányi Péter\AppData\Local\Microsoft\Windows\Temporary Internet Files\Content.IE5\CUIDQ4UJ\MM90023635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4797425"/>
            <a:ext cx="44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7" descr="C:\Users\Dolányi Péter\AppData\Local\Microsoft\Windows\Temporary Internet Files\Content.IE5\CUIDQ4UJ\MM90023635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052513"/>
            <a:ext cx="44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8" descr="C:\Users\Dolányi Péter\AppData\Local\Microsoft\Windows\Temporary Internet Files\Content.IE5\CUIDQ4UJ\MM90023635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3860800"/>
            <a:ext cx="44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9" descr="C:\Users\Dolányi Péter\AppData\Local\Microsoft\Windows\Temporary Internet Files\Content.IE5\CUIDQ4UJ\MM90023635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196975"/>
            <a:ext cx="44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7556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hu-HU" sz="2800" b="1" dirty="0">
                <a:solidFill>
                  <a:schemeClr val="tx1"/>
                </a:solidFill>
              </a:rPr>
              <a:t>Köszönjük megtisztelő figyelmüket </a:t>
            </a:r>
          </a:p>
        </p:txBody>
      </p:sp>
      <p:sp>
        <p:nvSpPr>
          <p:cNvPr id="2867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dirty="0">
                <a:solidFill>
                  <a:srgbClr val="00B050"/>
                </a:solidFill>
              </a:rPr>
              <a:t> 		 </a:t>
            </a:r>
            <a:r>
              <a:rPr lang="hu-HU" dirty="0">
                <a:solidFill>
                  <a:srgbClr val="FF0000"/>
                </a:solidFill>
              </a:rPr>
              <a:t>ÁLDOTT BÉKÉS KARÁCSONYI ÜNNEPEKET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dirty="0">
                <a:solidFill>
                  <a:srgbClr val="FF0000"/>
                </a:solidFill>
              </a:rPr>
              <a:t>                                               KÍVÁNUNK </a:t>
            </a:r>
          </a:p>
        </p:txBody>
      </p:sp>
      <p:pic>
        <p:nvPicPr>
          <p:cNvPr id="28675" name="Picture 2" descr="C:\Users\Dolányi Péter\AppData\Local\Microsoft\Windows\Temporary Internet Files\Content.IE5\CUIDQ4UJ\MM900283729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7673" y="3429000"/>
            <a:ext cx="20828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C:\Users\Dolányi Péter\AppData\Local\Microsoft\Windows\Temporary Internet Files\Content.IE5\DVNEP47N\MM900309716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4325" y="3645024"/>
            <a:ext cx="32924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Shape 1"/>
          <p:cNvSpPr txBox="1">
            <a:spLocks noChangeArrowheads="1"/>
          </p:cNvSpPr>
          <p:nvPr/>
        </p:nvSpPr>
        <p:spPr bwMode="auto">
          <a:xfrm>
            <a:off x="541338" y="260350"/>
            <a:ext cx="69834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b"/>
          <a:lstStyle/>
          <a:p>
            <a:pPr algn="r"/>
            <a:r>
              <a:rPr lang="hu-HU" sz="3200" b="1" dirty="0">
                <a:solidFill>
                  <a:srgbClr val="FF0000"/>
                </a:solidFill>
                <a:latin typeface="Calibri" pitchFamily="34" charset="0"/>
              </a:rPr>
              <a:t>Téli veszélyek - Biztonságos téli ünnepek   </a:t>
            </a:r>
            <a:r>
              <a:rPr lang="hu-HU" sz="4400" b="1" dirty="0">
                <a:solidFill>
                  <a:srgbClr val="7192A0"/>
                </a:solidFill>
                <a:latin typeface="Calibri" pitchFamily="34" charset="0"/>
              </a:rPr>
              <a:t>
 </a:t>
            </a:r>
            <a:endParaRPr lang="hu-HU" dirty="0">
              <a:latin typeface="Corbel" pitchFamily="34" charset="0"/>
            </a:endParaRPr>
          </a:p>
        </p:txBody>
      </p:sp>
      <p:sp>
        <p:nvSpPr>
          <p:cNvPr id="15362" name="TextShape 2"/>
          <p:cNvSpPr txBox="1">
            <a:spLocks noChangeArrowheads="1"/>
          </p:cNvSpPr>
          <p:nvPr/>
        </p:nvSpPr>
        <p:spPr bwMode="auto">
          <a:xfrm>
            <a:off x="539750" y="1989138"/>
            <a:ext cx="80629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just"/>
            <a:r>
              <a:rPr lang="hu-HU" sz="2400" b="1" dirty="0">
                <a:solidFill>
                  <a:srgbClr val="FFFF00"/>
                </a:solidFill>
                <a:latin typeface="Calibri" pitchFamily="34" charset="0"/>
              </a:rPr>
              <a:t>A lakóépületekben keletkezett tüzek vizsgálati tapasztalatai azt mutatják, hogy az emberi tényező a tűzesetek túlnyomó részében döntő szerepet játszik.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just"/>
            <a:r>
              <a:rPr lang="hu-HU" sz="2400" b="1" dirty="0">
                <a:solidFill>
                  <a:srgbClr val="FFFF00"/>
                </a:solidFill>
                <a:latin typeface="Calibri" pitchFamily="34" charset="0"/>
              </a:rPr>
              <a:t>Tipikus keletkezési ok a tűzhelyen felejtett zsiradék túlhevülése és meggyulladása, a felügyelet nélkül hagyott gyertya, mécses – ide értve az adventi, karácsonyi koszorú és fenyőfa baleseteket is.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just"/>
            <a:r>
              <a:rPr lang="hu-HU" sz="2400" b="1" dirty="0">
                <a:solidFill>
                  <a:srgbClr val="FFFF00"/>
                </a:solidFill>
                <a:latin typeface="Calibri" pitchFamily="34" charset="0"/>
              </a:rPr>
              <a:t>Valamint a dohányzás, és az elektromos áram is.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just"/>
            <a:r>
              <a:rPr lang="hu-HU" sz="2400" b="1" dirty="0">
                <a:solidFill>
                  <a:srgbClr val="FFFF00"/>
                </a:solidFill>
                <a:latin typeface="Calibri" pitchFamily="34" charset="0"/>
              </a:rPr>
              <a:t>Ezek a tüzek megelőzhetők néhány alapvető óvintézkedés betartásával.</a:t>
            </a:r>
            <a:endParaRPr lang="hu-HU" dirty="0">
              <a:solidFill>
                <a:srgbClr val="FFFF00"/>
              </a:solidFill>
              <a:latin typeface="Corbel" pitchFamily="34" charset="0"/>
            </a:endParaRPr>
          </a:p>
          <a:p>
            <a:pPr algn="r"/>
            <a:endParaRPr lang="hu-HU" dirty="0">
              <a:latin typeface="Corbel" pitchFamily="34" charset="0"/>
            </a:endParaRPr>
          </a:p>
        </p:txBody>
      </p:sp>
      <p:pic>
        <p:nvPicPr>
          <p:cNvPr id="15363" name="Picture 4" descr="C:\Users\Dolányi Péter\AppData\Local\Microsoft\Windows\Temporary Internet Files\Content.IE5\48DUSBTK\MM900337012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5373688"/>
            <a:ext cx="2232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36924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Shape 1"/>
          <p:cNvSpPr txBox="1">
            <a:spLocks noChangeArrowheads="1"/>
          </p:cNvSpPr>
          <p:nvPr/>
        </p:nvSpPr>
        <p:spPr bwMode="auto">
          <a:xfrm>
            <a:off x="338138" y="287338"/>
            <a:ext cx="8229600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just"/>
            <a:r>
              <a:rPr lang="hu-HU" sz="4200" b="1">
                <a:solidFill>
                  <a:srgbClr val="7192A0"/>
                </a:solidFill>
                <a:latin typeface="Calibri" pitchFamily="34" charset="0"/>
              </a:rPr>
              <a:t>.</a:t>
            </a:r>
            <a:r>
              <a:rPr lang="hu-HU" sz="4200">
                <a:solidFill>
                  <a:srgbClr val="7192A0"/>
                </a:solidFill>
                <a:latin typeface="Calibri" pitchFamily="34" charset="0"/>
              </a:rPr>
              <a:t>
</a:t>
            </a:r>
            <a:r>
              <a:rPr lang="hu-HU" sz="2200" b="1">
                <a:solidFill>
                  <a:srgbClr val="3DEB3D"/>
                </a:solidFill>
                <a:latin typeface="Calibri" pitchFamily="34" charset="0"/>
              </a:rPr>
              <a:t>Minden évben előfordulnak karácsonyfa vagy az adventi koszorú miatti tűzesetek. Néhány tipp arról, hogyan lehet elkerülni, hogy az ünnepi hangulatból tragédia legyen</a:t>
            </a:r>
            <a:endParaRPr lang="hu-HU">
              <a:latin typeface="Corbel" pitchFamily="34" charset="0"/>
            </a:endParaRPr>
          </a:p>
        </p:txBody>
      </p:sp>
      <p:sp>
        <p:nvSpPr>
          <p:cNvPr id="16386" name="TextShape 2"/>
          <p:cNvSpPr txBox="1">
            <a:spLocks noChangeArrowheads="1"/>
          </p:cNvSpPr>
          <p:nvPr/>
        </p:nvSpPr>
        <p:spPr bwMode="auto">
          <a:xfrm>
            <a:off x="457200" y="201612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2400">
                <a:solidFill>
                  <a:srgbClr val="FFFF00"/>
                </a:solidFill>
                <a:latin typeface="Calibri" pitchFamily="34" charset="0"/>
              </a:rPr>
              <a:t>A tűzesetekből származó tragédiák megelőzhetőek füstriasztó és Szénmonoxid  érzékelők felszerelésével. </a:t>
            </a:r>
            <a:endParaRPr lang="hu-HU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2400">
                <a:solidFill>
                  <a:srgbClr val="FFFF00"/>
                </a:solidFill>
                <a:latin typeface="Calibri" pitchFamily="34" charset="0"/>
              </a:rPr>
              <a:t>Fontos, hogy az érzékelők működését rendszeresen ellenőrizzük.</a:t>
            </a:r>
            <a:endParaRPr lang="hu-HU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2400">
                <a:solidFill>
                  <a:srgbClr val="FFFF00"/>
                </a:solidFill>
                <a:latin typeface="Calibri" pitchFamily="34" charset="0"/>
              </a:rPr>
              <a:t>A szükséges karbantartás (elemcsere, tisztítás)</a:t>
            </a:r>
            <a:endParaRPr lang="hu-HU">
              <a:solidFill>
                <a:srgbClr val="FFFF00"/>
              </a:solidFill>
              <a:latin typeface="Corbel" pitchFamily="34" charset="0"/>
            </a:endParaRPr>
          </a:p>
        </p:txBody>
      </p:sp>
      <p:pic>
        <p:nvPicPr>
          <p:cNvPr id="16387" name="Kép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076700"/>
            <a:ext cx="30241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Kép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860800"/>
            <a:ext cx="24479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Shape 1"/>
          <p:cNvSpPr txBox="1">
            <a:spLocks noChangeArrowheads="1"/>
          </p:cNvSpPr>
          <p:nvPr/>
        </p:nvSpPr>
        <p:spPr bwMode="auto">
          <a:xfrm>
            <a:off x="457200" y="266700"/>
            <a:ext cx="82296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hu-HU" sz="4200">
                <a:solidFill>
                  <a:srgbClr val="FF0000"/>
                </a:solidFill>
                <a:latin typeface="Calibri" pitchFamily="34" charset="0"/>
              </a:rPr>
              <a:t>A tűzvizsgálati statisztikák két keletkezési okot regisztrálnak: </a:t>
            </a:r>
            <a:endParaRPr lang="hu-HU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7410" name="TextShape 2"/>
          <p:cNvSpPr txBox="1">
            <a:spLocks noChangeArrowheads="1"/>
          </p:cNvSpPr>
          <p:nvPr/>
        </p:nvSpPr>
        <p:spPr bwMode="auto">
          <a:xfrm>
            <a:off x="442913" y="2230438"/>
            <a:ext cx="82296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buSzPct val="25000"/>
              <a:buFont typeface="Wingdings 2" pitchFamily="18" charset="2"/>
              <a:buChar char=""/>
            </a:pPr>
            <a:r>
              <a:rPr lang="hu-HU" sz="3000">
                <a:solidFill>
                  <a:srgbClr val="FFFF00"/>
                </a:solidFill>
                <a:latin typeface="Calibri" pitchFamily="34" charset="0"/>
              </a:rPr>
              <a:t>Elektromos áramot </a:t>
            </a:r>
            <a:endParaRPr lang="hu-HU">
              <a:solidFill>
                <a:srgbClr val="FFFF00"/>
              </a:solidFill>
              <a:latin typeface="Corbel" pitchFamily="34" charset="0"/>
            </a:endParaRPr>
          </a:p>
          <a:p>
            <a:endParaRPr lang="hu-HU">
              <a:latin typeface="Corbel" pitchFamily="34" charset="0"/>
            </a:endParaRPr>
          </a:p>
          <a:p>
            <a:endParaRPr lang="hu-HU">
              <a:latin typeface="Corbel" pitchFamily="34" charset="0"/>
            </a:endParaRPr>
          </a:p>
          <a:p>
            <a:endParaRPr lang="hu-HU">
              <a:latin typeface="Corbel" pitchFamily="34" charset="0"/>
            </a:endParaRPr>
          </a:p>
          <a:p>
            <a:endParaRPr lang="hu-HU">
              <a:latin typeface="Corbel" pitchFamily="34" charset="0"/>
            </a:endParaRPr>
          </a:p>
          <a:p>
            <a:endParaRPr lang="hu-HU">
              <a:latin typeface="Corbel" pitchFamily="34" charset="0"/>
            </a:endParaRPr>
          </a:p>
          <a:p>
            <a:endParaRPr lang="hu-HU">
              <a:latin typeface="Corbel" pitchFamily="34" charset="0"/>
            </a:endParaRPr>
          </a:p>
        </p:txBody>
      </p:sp>
      <p:pic>
        <p:nvPicPr>
          <p:cNvPr id="17411" name="Kép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213100"/>
            <a:ext cx="30956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Kép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213100"/>
            <a:ext cx="27352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C:\Users\Dolányi Péter\AppData\Local\Microsoft\Windows\Temporary Internet Files\Content.IE5\DVNEP47N\MM900236357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3644900"/>
            <a:ext cx="7921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Shape 1"/>
          <p:cNvSpPr txBox="1">
            <a:spLocks noChangeArrowheads="1"/>
          </p:cNvSpPr>
          <p:nvPr/>
        </p:nvSpPr>
        <p:spPr bwMode="auto">
          <a:xfrm>
            <a:off x="468313" y="1916113"/>
            <a:ext cx="8228012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lvl="4">
              <a:buSzPct val="25000"/>
              <a:buFont typeface="Wingdings 2" pitchFamily="18" charset="2"/>
              <a:buChar char=""/>
            </a:pPr>
            <a:endParaRPr lang="hu-HU">
              <a:latin typeface="Corbel" pitchFamily="34" charset="0"/>
            </a:endParaRPr>
          </a:p>
        </p:txBody>
      </p:sp>
      <p:pic>
        <p:nvPicPr>
          <p:cNvPr id="18434" name="Kép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196975"/>
            <a:ext cx="29527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Kép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3789363"/>
            <a:ext cx="3167062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Kép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196975"/>
            <a:ext cx="3043237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 rot="10800000" flipV="1">
            <a:off x="395536" y="183704"/>
            <a:ext cx="6336703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7">
              <a:buSzPct val="25000"/>
              <a:defRPr/>
            </a:pPr>
            <a:r>
              <a:rPr lang="hu-HU" sz="4000" dirty="0">
                <a:solidFill>
                  <a:srgbClr val="FF0000"/>
                </a:solidFill>
                <a:latin typeface="Calibri"/>
                <a:cs typeface="+mn-cs"/>
              </a:rPr>
              <a:t>A nyílt lángot</a:t>
            </a:r>
            <a:endParaRPr lang="hu-HU" sz="4000" dirty="0">
              <a:latin typeface="+mn-lt"/>
              <a:cs typeface="+mn-cs"/>
            </a:endParaRPr>
          </a:p>
        </p:txBody>
      </p:sp>
      <p:pic>
        <p:nvPicPr>
          <p:cNvPr id="18438" name="Picture 2" descr="C:\Users\Dolányi Péter\AppData\Local\Microsoft\Windows\Temporary Internet Files\Content.IE5\DVNEP47N\MM900236357[2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908050"/>
            <a:ext cx="592138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 descr="C:\Users\Dolányi Péter\AppData\Local\Microsoft\Windows\Temporary Internet Files\Content.IE5\DVNEP47N\MM900236357[2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868863"/>
            <a:ext cx="44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4" descr="C:\Users\Dolányi Péter\AppData\Local\Microsoft\Windows\Temporary Internet Files\Content.IE5\DVNEP47N\MM900236357[2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5445125"/>
            <a:ext cx="12255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Shape 1"/>
          <p:cNvSpPr txBox="1">
            <a:spLocks noChangeArrowheads="1"/>
          </p:cNvSpPr>
          <p:nvPr/>
        </p:nvSpPr>
        <p:spPr bwMode="auto">
          <a:xfrm>
            <a:off x="457200" y="266700"/>
            <a:ext cx="82296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hu-HU" sz="4200" b="1">
                <a:solidFill>
                  <a:srgbClr val="FFFF00"/>
                </a:solidFill>
                <a:latin typeface="Calibri" pitchFamily="34" charset="0"/>
              </a:rPr>
              <a:t>           </a:t>
            </a:r>
            <a:r>
              <a:rPr lang="hu-HU" sz="6600" b="1">
                <a:solidFill>
                  <a:srgbClr val="FFFF00"/>
                </a:solidFill>
                <a:latin typeface="Calibri" pitchFamily="34" charset="0"/>
              </a:rPr>
              <a:t> Csillagszóró</a:t>
            </a:r>
            <a:endParaRPr lang="hu-HU">
              <a:latin typeface="Corbel" pitchFamily="34" charset="0"/>
            </a:endParaRPr>
          </a:p>
        </p:txBody>
      </p:sp>
      <p:sp>
        <p:nvSpPr>
          <p:cNvPr id="19458" name="TextShape 2"/>
          <p:cNvSpPr txBox="1">
            <a:spLocks noChangeArrowheads="1"/>
          </p:cNvSpPr>
          <p:nvPr/>
        </p:nvSpPr>
        <p:spPr bwMode="auto">
          <a:xfrm>
            <a:off x="323850" y="1412875"/>
            <a:ext cx="82296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3000">
                <a:solidFill>
                  <a:srgbClr val="FFFF00"/>
                </a:solidFill>
                <a:latin typeface="Calibri" pitchFamily="34" charset="0"/>
              </a:rPr>
              <a:t>A csillagszóró szikrái önmagukban nem tudják meggyújtani a fát.</a:t>
            </a:r>
            <a:endParaRPr lang="hu-HU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3000">
                <a:solidFill>
                  <a:srgbClr val="FFFF00"/>
                </a:solidFill>
                <a:latin typeface="Calibri" pitchFamily="34" charset="0"/>
              </a:rPr>
              <a:t> viszont ha rosszul helyezzük el – hozzáér a tűlevelekhez, vagy a papírdíszekhez – a felizzó, szikrát vető része meg fogja gyújtani azokat, majd a fenyőfát! </a:t>
            </a:r>
            <a:endParaRPr lang="hu-HU">
              <a:solidFill>
                <a:srgbClr val="FFFF00"/>
              </a:solidFill>
              <a:latin typeface="Corbel" pitchFamily="34" charset="0"/>
            </a:endParaRPr>
          </a:p>
        </p:txBody>
      </p:sp>
      <p:pic>
        <p:nvPicPr>
          <p:cNvPr id="19459" name="Kép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084763"/>
            <a:ext cx="3887787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Kép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868863"/>
            <a:ext cx="2600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Shape 1"/>
          <p:cNvSpPr txBox="1">
            <a:spLocks noChangeArrowheads="1"/>
          </p:cNvSpPr>
          <p:nvPr/>
        </p:nvSpPr>
        <p:spPr bwMode="auto">
          <a:xfrm>
            <a:off x="457200" y="266700"/>
            <a:ext cx="82296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hu-HU" sz="6600">
                <a:solidFill>
                  <a:srgbClr val="7192A0"/>
                </a:solidFill>
                <a:latin typeface="Calibri" pitchFamily="34" charset="0"/>
              </a:rPr>
              <a:t>    </a:t>
            </a:r>
            <a:r>
              <a:rPr lang="hu-HU" sz="6600">
                <a:solidFill>
                  <a:srgbClr val="F88631"/>
                </a:solidFill>
                <a:latin typeface="Calibri" pitchFamily="34" charset="0"/>
              </a:rPr>
              <a:t>Viaszgyertya</a:t>
            </a:r>
            <a:endParaRPr lang="hu-HU">
              <a:latin typeface="Corbel" pitchFamily="34" charset="0"/>
            </a:endParaRPr>
          </a:p>
        </p:txBody>
      </p:sp>
      <p:sp>
        <p:nvSpPr>
          <p:cNvPr id="20482" name="TextShape 2"/>
          <p:cNvSpPr txBox="1">
            <a:spLocks noChangeArrowheads="1"/>
          </p:cNvSpPr>
          <p:nvPr/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2400">
                <a:solidFill>
                  <a:srgbClr val="FFFF00"/>
                </a:solidFill>
                <a:latin typeface="Calibri" pitchFamily="34" charset="0"/>
              </a:rPr>
              <a:t>A viaszgyertya használatát lehetőleg mellőzzük a karácsonyfán! Tűzvédelmi szempontból nem javasolt a fenyőfán elhelyezett gyertyák meggyújtása, de ha már nyílt lángot használunk a fán, nagyon fontos az elővigyázatosság. </a:t>
            </a:r>
            <a:endParaRPr lang="hu-HU" sz="2400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2400">
                <a:solidFill>
                  <a:srgbClr val="FFFF00"/>
                </a:solidFill>
                <a:latin typeface="Calibri" pitchFamily="34" charset="0"/>
              </a:rPr>
              <a:t>A meggyújtott gyertyát, mécsest ne hagyjuk magára még rövid időre sem. Az adventi koszorúkon és fenyőfákon meggyújtott gyertyák még felügyelet mellett is veszélyt hordoznak magukban. Az idő múlásával és a növényi részek száradásával ez a veszély hatványozódik.</a:t>
            </a:r>
            <a:endParaRPr lang="hu-HU" sz="2400">
              <a:solidFill>
                <a:srgbClr val="FFFF00"/>
              </a:solidFill>
              <a:latin typeface="Corbel" pitchFamily="34" charset="0"/>
            </a:endParaRPr>
          </a:p>
          <a:p>
            <a:endParaRPr lang="hu-HU">
              <a:latin typeface="Corbel" pitchFamily="34" charset="0"/>
            </a:endParaRPr>
          </a:p>
        </p:txBody>
      </p:sp>
      <p:pic>
        <p:nvPicPr>
          <p:cNvPr id="20483" name="Kép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333375"/>
            <a:ext cx="228600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C:\Users\Dolányi Péter\AppData\Local\Microsoft\Windows\Temporary Internet Files\Content.IE5\DVNEP47N\MM910001148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5084763"/>
            <a:ext cx="1609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Shape 1"/>
          <p:cNvSpPr txBox="1">
            <a:spLocks noChangeArrowheads="1"/>
          </p:cNvSpPr>
          <p:nvPr/>
        </p:nvSpPr>
        <p:spPr bwMode="auto">
          <a:xfrm>
            <a:off x="457200" y="266700"/>
            <a:ext cx="82296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hu-HU" sz="6600">
                <a:solidFill>
                  <a:srgbClr val="7192A0"/>
                </a:solidFill>
                <a:latin typeface="Calibri" pitchFamily="34" charset="0"/>
              </a:rPr>
              <a:t>           </a:t>
            </a:r>
            <a:r>
              <a:rPr lang="hu-HU" sz="6600">
                <a:solidFill>
                  <a:srgbClr val="23FF23"/>
                </a:solidFill>
                <a:latin typeface="Calibri" pitchFamily="34" charset="0"/>
              </a:rPr>
              <a:t> Konyha</a:t>
            </a:r>
            <a:endParaRPr lang="hu-HU">
              <a:latin typeface="Corbel" pitchFamily="34" charset="0"/>
            </a:endParaRPr>
          </a:p>
        </p:txBody>
      </p:sp>
      <p:sp>
        <p:nvSpPr>
          <p:cNvPr id="21506" name="TextShape 2"/>
          <p:cNvSpPr txBox="1">
            <a:spLocks noChangeArrowheads="1"/>
          </p:cNvSpPr>
          <p:nvPr/>
        </p:nvSpPr>
        <p:spPr bwMode="auto">
          <a:xfrm>
            <a:off x="457200" y="2205038"/>
            <a:ext cx="822960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2600">
                <a:solidFill>
                  <a:srgbClr val="FFFF00"/>
                </a:solidFill>
                <a:latin typeface="Calibri" pitchFamily="34" charset="0"/>
              </a:rPr>
              <a:t>A konyhában tűzhelyen fövő ételt ne hagyjuk felügyelet nélkül, különösen a bő zsírban, olajban készülő ételeket.</a:t>
            </a:r>
            <a:endParaRPr lang="hu-HU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2600">
                <a:solidFill>
                  <a:srgbClr val="FFFF00"/>
                </a:solidFill>
                <a:latin typeface="Calibri" pitchFamily="34" charset="0"/>
              </a:rPr>
              <a:t> A kifutó zsiradék azonnal lángra kap, és a konyhák zsúfolt bútorozottsága a tűz továbbterjedésére jó lehetőséget biztosít.</a:t>
            </a:r>
            <a:endParaRPr lang="hu-HU">
              <a:solidFill>
                <a:srgbClr val="FFFF00"/>
              </a:solidFill>
              <a:latin typeface="Corbel" pitchFamily="34" charset="0"/>
            </a:endParaRPr>
          </a:p>
          <a:p>
            <a:pPr algn="just">
              <a:buSzPct val="25000"/>
              <a:buFont typeface="Wingdings 2" pitchFamily="18" charset="2"/>
              <a:buChar char=""/>
            </a:pPr>
            <a:r>
              <a:rPr lang="hu-HU" sz="2600">
                <a:solidFill>
                  <a:srgbClr val="FFFF00"/>
                </a:solidFill>
                <a:latin typeface="Calibri" pitchFamily="34" charset="0"/>
              </a:rPr>
              <a:t>A szétfröccsenő égő folyadék súlyos égési sérüléseket okoz és a tűz szétterjedését is segíti.
Legegyszerűbb megoldás az égő zsiradék, olajfedővel történő letakarása.</a:t>
            </a:r>
            <a:endParaRPr lang="hu-HU">
              <a:latin typeface="Corbel" pitchFamily="34" charset="0"/>
            </a:endParaRPr>
          </a:p>
          <a:p>
            <a:endParaRPr lang="hu-HU">
              <a:latin typeface="Corbel" pitchFamily="34" charset="0"/>
            </a:endParaRPr>
          </a:p>
        </p:txBody>
      </p:sp>
      <p:pic>
        <p:nvPicPr>
          <p:cNvPr id="21507" name="Picture 2" descr="C:\Users\Dolányi Péter\AppData\Local\Microsoft\Windows\Temporary Internet Files\Content.IE5\C07D82GG\MM900283789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60350"/>
            <a:ext cx="20875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Shape 1"/>
          <p:cNvSpPr txBox="1">
            <a:spLocks noChangeArrowheads="1"/>
          </p:cNvSpPr>
          <p:nvPr/>
        </p:nvSpPr>
        <p:spPr bwMode="auto">
          <a:xfrm>
            <a:off x="457200" y="266700"/>
            <a:ext cx="82296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endParaRPr lang="hu-HU">
              <a:latin typeface="Corbel" pitchFamily="34" charset="0"/>
            </a:endParaRPr>
          </a:p>
        </p:txBody>
      </p:sp>
      <p:pic>
        <p:nvPicPr>
          <p:cNvPr id="22530" name="Tartalom hely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628775"/>
            <a:ext cx="21590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Kép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981075"/>
            <a:ext cx="37433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Kép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437063"/>
            <a:ext cx="30241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Kép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076700"/>
            <a:ext cx="36036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C:\Users\Dolányi Péter\AppData\Local\Microsoft\Windows\Temporary Internet Files\Content.IE5\DVNEP47N\MM900356772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3573463"/>
            <a:ext cx="11906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" descr="C:\Users\Dolányi Péter\AppData\Local\Microsoft\Windows\Temporary Internet Files\Content.IE5\CUIDQ4UJ\MM900236357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8175" y="1700213"/>
            <a:ext cx="4476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églalap 13"/>
          <p:cNvSpPr>
            <a:spLocks noChangeArrowheads="1"/>
          </p:cNvSpPr>
          <p:nvPr/>
        </p:nvSpPr>
        <p:spPr bwMode="auto">
          <a:xfrm>
            <a:off x="539750" y="260350"/>
            <a:ext cx="8280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 u="sng">
                <a:solidFill>
                  <a:srgbClr val="FF0000"/>
                </a:solidFill>
                <a:latin typeface="Calibri" pitchFamily="34" charset="0"/>
              </a:rPr>
              <a:t>A konyhában meggyulladt zsiradékot vízzel ne próbáljuk meg eloltani!!!</a:t>
            </a:r>
            <a:r>
              <a:rPr lang="hu-HU" sz="3200" b="1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hu-HU" sz="3200" b="1">
              <a:solidFill>
                <a:srgbClr val="FF0000"/>
              </a:solidFill>
              <a:latin typeface="Corbe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TM04033921[[fn=Damaszt]]</Template>
  <TotalTime>107</TotalTime>
  <Words>737</Words>
  <Application>Microsoft Office PowerPoint</Application>
  <PresentationFormat>Diavetítés a képernyőre (4:3 oldalarány)</PresentationFormat>
  <Paragraphs>53</Paragraphs>
  <Slides>15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3" baseType="lpstr">
      <vt:lpstr>Arial</vt:lpstr>
      <vt:lpstr>Bookman Old Style</vt:lpstr>
      <vt:lpstr>Calibri</vt:lpstr>
      <vt:lpstr>Corbel</vt:lpstr>
      <vt:lpstr>Rockwell</vt:lpstr>
      <vt:lpstr>Wingdings</vt:lpstr>
      <vt:lpstr>Wingdings 2</vt:lpstr>
      <vt:lpstr>Damask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  Köszönjük megtisztelő figyelmüket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Jakab Edit Enikő</dc:creator>
  <cp:lastModifiedBy>Dr Szénásy Andrea</cp:lastModifiedBy>
  <cp:revision>16</cp:revision>
  <dcterms:modified xsi:type="dcterms:W3CDTF">2021-12-17T13:49:09Z</dcterms:modified>
</cp:coreProperties>
</file>